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9" r:id="rId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1CD5B9-97FD-4FB3-B682-0700220C72D6}" type="datetimeFigureOut">
              <a:rPr lang="fr-FR" smtClean="0"/>
              <a:t>21/10/2022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3C4960-6684-4745-961F-A84E2283026D}" type="slidenum">
              <a:rPr lang="fr-FR" smtClean="0"/>
              <a:t>‹N°›</a:t>
            </a:fld>
            <a:endParaRPr lang="fr-FR"/>
          </a:p>
        </p:txBody>
      </p:sp>
    </p:spTree>
    <p:extLst>
      <p:ext uri="{BB962C8B-B14F-4D97-AF65-F5344CB8AC3E}">
        <p14:creationId xmlns:p14="http://schemas.microsoft.com/office/powerpoint/2010/main" val="1179312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2FEE106-D861-6343-96FF-5BF90692C3C7}"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300456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2FEE106-D861-6343-96FF-5BF90692C3C7}"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334737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821C0A53-C04C-4E0B-8338-4642BA6A36E4}" type="datetimeFigureOut">
              <a:rPr lang="fr-FR" smtClean="0"/>
              <a:t>21/10/2022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C9174E4-0B22-4C8C-8127-D80DD9772179}" type="slidenum">
              <a:rPr lang="fr-FR" smtClean="0"/>
              <a:t>‹N°›</a:t>
            </a:fld>
            <a:endParaRPr lang="fr-FR"/>
          </a:p>
        </p:txBody>
      </p:sp>
    </p:spTree>
    <p:extLst>
      <p:ext uri="{BB962C8B-B14F-4D97-AF65-F5344CB8AC3E}">
        <p14:creationId xmlns:p14="http://schemas.microsoft.com/office/powerpoint/2010/main" val="1319398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21C0A53-C04C-4E0B-8338-4642BA6A36E4}" type="datetimeFigureOut">
              <a:rPr lang="fr-FR" smtClean="0"/>
              <a:t>21/10/2022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C9174E4-0B22-4C8C-8127-D80DD9772179}" type="slidenum">
              <a:rPr lang="fr-FR" smtClean="0"/>
              <a:t>‹N°›</a:t>
            </a:fld>
            <a:endParaRPr lang="fr-FR"/>
          </a:p>
        </p:txBody>
      </p:sp>
    </p:spTree>
    <p:extLst>
      <p:ext uri="{BB962C8B-B14F-4D97-AF65-F5344CB8AC3E}">
        <p14:creationId xmlns:p14="http://schemas.microsoft.com/office/powerpoint/2010/main" val="871583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21C0A53-C04C-4E0B-8338-4642BA6A36E4}" type="datetimeFigureOut">
              <a:rPr lang="fr-FR" smtClean="0"/>
              <a:t>21/10/2022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C9174E4-0B22-4C8C-8127-D80DD9772179}" type="slidenum">
              <a:rPr lang="fr-FR" smtClean="0"/>
              <a:t>‹N°›</a:t>
            </a:fld>
            <a:endParaRPr lang="fr-FR"/>
          </a:p>
        </p:txBody>
      </p:sp>
    </p:spTree>
    <p:extLst>
      <p:ext uri="{BB962C8B-B14F-4D97-AF65-F5344CB8AC3E}">
        <p14:creationId xmlns:p14="http://schemas.microsoft.com/office/powerpoint/2010/main" val="1646422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21C0A53-C04C-4E0B-8338-4642BA6A36E4}" type="datetimeFigureOut">
              <a:rPr lang="fr-FR" smtClean="0"/>
              <a:t>21/10/2022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C9174E4-0B22-4C8C-8127-D80DD9772179}" type="slidenum">
              <a:rPr lang="fr-FR" smtClean="0"/>
              <a:t>‹N°›</a:t>
            </a:fld>
            <a:endParaRPr lang="fr-FR"/>
          </a:p>
        </p:txBody>
      </p:sp>
    </p:spTree>
    <p:extLst>
      <p:ext uri="{BB962C8B-B14F-4D97-AF65-F5344CB8AC3E}">
        <p14:creationId xmlns:p14="http://schemas.microsoft.com/office/powerpoint/2010/main" val="287561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821C0A53-C04C-4E0B-8338-4642BA6A36E4}" type="datetimeFigureOut">
              <a:rPr lang="fr-FR" smtClean="0"/>
              <a:t>21/10/2022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C9174E4-0B22-4C8C-8127-D80DD9772179}" type="slidenum">
              <a:rPr lang="fr-FR" smtClean="0"/>
              <a:t>‹N°›</a:t>
            </a:fld>
            <a:endParaRPr lang="fr-FR"/>
          </a:p>
        </p:txBody>
      </p:sp>
    </p:spTree>
    <p:extLst>
      <p:ext uri="{BB962C8B-B14F-4D97-AF65-F5344CB8AC3E}">
        <p14:creationId xmlns:p14="http://schemas.microsoft.com/office/powerpoint/2010/main" val="2373109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821C0A53-C04C-4E0B-8338-4642BA6A36E4}" type="datetimeFigureOut">
              <a:rPr lang="fr-FR" smtClean="0"/>
              <a:t>21/10/2022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C9174E4-0B22-4C8C-8127-D80DD9772179}" type="slidenum">
              <a:rPr lang="fr-FR" smtClean="0"/>
              <a:t>‹N°›</a:t>
            </a:fld>
            <a:endParaRPr lang="fr-FR"/>
          </a:p>
        </p:txBody>
      </p:sp>
    </p:spTree>
    <p:extLst>
      <p:ext uri="{BB962C8B-B14F-4D97-AF65-F5344CB8AC3E}">
        <p14:creationId xmlns:p14="http://schemas.microsoft.com/office/powerpoint/2010/main" val="1937813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21C0A53-C04C-4E0B-8338-4642BA6A36E4}" type="datetimeFigureOut">
              <a:rPr lang="fr-FR" smtClean="0"/>
              <a:t>21/10/2022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C9174E4-0B22-4C8C-8127-D80DD9772179}" type="slidenum">
              <a:rPr lang="fr-FR" smtClean="0"/>
              <a:t>‹N°›</a:t>
            </a:fld>
            <a:endParaRPr lang="fr-FR"/>
          </a:p>
        </p:txBody>
      </p:sp>
    </p:spTree>
    <p:extLst>
      <p:ext uri="{BB962C8B-B14F-4D97-AF65-F5344CB8AC3E}">
        <p14:creationId xmlns:p14="http://schemas.microsoft.com/office/powerpoint/2010/main" val="1362979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821C0A53-C04C-4E0B-8338-4642BA6A36E4}" type="datetimeFigureOut">
              <a:rPr lang="fr-FR" smtClean="0"/>
              <a:t>21/10/2022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C9174E4-0B22-4C8C-8127-D80DD9772179}" type="slidenum">
              <a:rPr lang="fr-FR" smtClean="0"/>
              <a:t>‹N°›</a:t>
            </a:fld>
            <a:endParaRPr lang="fr-FR"/>
          </a:p>
        </p:txBody>
      </p:sp>
    </p:spTree>
    <p:extLst>
      <p:ext uri="{BB962C8B-B14F-4D97-AF65-F5344CB8AC3E}">
        <p14:creationId xmlns:p14="http://schemas.microsoft.com/office/powerpoint/2010/main" val="3429738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21C0A53-C04C-4E0B-8338-4642BA6A36E4}" type="datetimeFigureOut">
              <a:rPr lang="fr-FR" smtClean="0"/>
              <a:t>21/10/2022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C9174E4-0B22-4C8C-8127-D80DD9772179}" type="slidenum">
              <a:rPr lang="fr-FR" smtClean="0"/>
              <a:t>‹N°›</a:t>
            </a:fld>
            <a:endParaRPr lang="fr-FR"/>
          </a:p>
        </p:txBody>
      </p:sp>
    </p:spTree>
    <p:extLst>
      <p:ext uri="{BB962C8B-B14F-4D97-AF65-F5344CB8AC3E}">
        <p14:creationId xmlns:p14="http://schemas.microsoft.com/office/powerpoint/2010/main" val="3246169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21C0A53-C04C-4E0B-8338-4642BA6A36E4}" type="datetimeFigureOut">
              <a:rPr lang="fr-FR" smtClean="0"/>
              <a:t>21/10/2022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C9174E4-0B22-4C8C-8127-D80DD9772179}" type="slidenum">
              <a:rPr lang="fr-FR" smtClean="0"/>
              <a:t>‹N°›</a:t>
            </a:fld>
            <a:endParaRPr lang="fr-FR"/>
          </a:p>
        </p:txBody>
      </p:sp>
    </p:spTree>
    <p:extLst>
      <p:ext uri="{BB962C8B-B14F-4D97-AF65-F5344CB8AC3E}">
        <p14:creationId xmlns:p14="http://schemas.microsoft.com/office/powerpoint/2010/main" val="2273048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21C0A53-C04C-4E0B-8338-4642BA6A36E4}" type="datetimeFigureOut">
              <a:rPr lang="fr-FR" smtClean="0"/>
              <a:t>21/10/2022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C9174E4-0B22-4C8C-8127-D80DD9772179}" type="slidenum">
              <a:rPr lang="fr-FR" smtClean="0"/>
              <a:t>‹N°›</a:t>
            </a:fld>
            <a:endParaRPr lang="fr-FR"/>
          </a:p>
        </p:txBody>
      </p:sp>
    </p:spTree>
    <p:extLst>
      <p:ext uri="{BB962C8B-B14F-4D97-AF65-F5344CB8AC3E}">
        <p14:creationId xmlns:p14="http://schemas.microsoft.com/office/powerpoint/2010/main" val="1777830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1C0A53-C04C-4E0B-8338-4642BA6A36E4}" type="datetimeFigureOut">
              <a:rPr lang="fr-FR" smtClean="0"/>
              <a:t>21/10/2022</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9174E4-0B22-4C8C-8127-D80DD9772179}" type="slidenum">
              <a:rPr lang="fr-FR" smtClean="0"/>
              <a:t>‹N°›</a:t>
            </a:fld>
            <a:endParaRPr lang="fr-FR"/>
          </a:p>
        </p:txBody>
      </p:sp>
    </p:spTree>
    <p:extLst>
      <p:ext uri="{BB962C8B-B14F-4D97-AF65-F5344CB8AC3E}">
        <p14:creationId xmlns:p14="http://schemas.microsoft.com/office/powerpoint/2010/main" val="817009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spTree>
    <p:extLst>
      <p:ext uri="{BB962C8B-B14F-4D97-AF65-F5344CB8AC3E}">
        <p14:creationId xmlns:p14="http://schemas.microsoft.com/office/powerpoint/2010/main" val="3419407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045680" y="304033"/>
            <a:ext cx="4440457" cy="245901"/>
          </a:xfrm>
          <a:prstGeom prst="rect">
            <a:avLst/>
          </a:prstGeom>
          <a:noFill/>
        </p:spPr>
        <p:txBody>
          <a:bodyPr wrap="square" lIns="0" rIns="0" rtlCol="0">
            <a:spAutoFit/>
          </a:bodyPr>
          <a:lstStyle/>
          <a:p>
            <a:pPr defTabSz="429080"/>
            <a:r>
              <a:rPr lang="en-US" sz="998" b="1" dirty="0">
                <a:solidFill>
                  <a:srgbClr val="002060"/>
                </a:solidFill>
                <a:latin typeface="Univers LT Std 45 Light"/>
                <a:cs typeface="Univers LT Std 45 Light"/>
              </a:rPr>
              <a:t>[</a:t>
            </a:r>
            <a:r>
              <a:rPr lang="fr-FR" sz="998" b="1" dirty="0">
                <a:solidFill>
                  <a:srgbClr val="002060"/>
                </a:solidFill>
                <a:latin typeface="Univers LT Std 45 Light"/>
                <a:cs typeface="Univers LT Std 45 Light"/>
              </a:rPr>
              <a:t>Principales observations sur le contrôle interne par processus revus</a:t>
            </a:r>
            <a:r>
              <a:rPr lang="en-US" sz="998" b="1" dirty="0">
                <a:solidFill>
                  <a:srgbClr val="002060"/>
                </a:solidFill>
                <a:latin typeface="Univers LT Std 45 Light"/>
                <a:cs typeface="Univers LT Std 45 Light"/>
              </a:rPr>
              <a:t>]</a:t>
            </a:r>
            <a:endParaRPr lang="en-US" sz="998" b="1" dirty="0">
              <a:solidFill>
                <a:srgbClr val="002060"/>
              </a:solidFill>
              <a:latin typeface="Univers LT Std 45 Light"/>
              <a:cs typeface="Univers LT Std 45 Light"/>
            </a:endParaRPr>
          </a:p>
        </p:txBody>
      </p:sp>
      <p:sp>
        <p:nvSpPr>
          <p:cNvPr id="6" name="Titre 1"/>
          <p:cNvSpPr txBox="1">
            <a:spLocks/>
          </p:cNvSpPr>
          <p:nvPr/>
        </p:nvSpPr>
        <p:spPr>
          <a:xfrm>
            <a:off x="2044581" y="604865"/>
            <a:ext cx="8828238" cy="855450"/>
          </a:xfrm>
          <a:prstGeom prst="rect">
            <a:avLst/>
          </a:prstGeom>
          <a:noFill/>
        </p:spPr>
        <p:txBody>
          <a:bodyPr vert="horz" lIns="0" tIns="0" rIns="0" bIns="0" rtlCol="0" anchor="t" anchorCtr="0">
            <a:noAutofit/>
          </a:bodyPr>
          <a:lstStyle>
            <a:lvl1pPr eaLnBrk="1" hangingPunct="1">
              <a:lnSpc>
                <a:spcPct val="70000"/>
              </a:lnSpc>
              <a:defRPr sz="3998">
                <a:solidFill>
                  <a:srgbClr val="003087"/>
                </a:solidFill>
                <a:latin typeface="KPMG Extralight" panose="020B0303030202040204" pitchFamily="34" charset="0"/>
                <a:cs typeface="KPMG Extralight" panose="020B0303030202040204" pitchFamily="34" charset="0"/>
              </a:defRPr>
            </a:lvl1pPr>
          </a:lstStyle>
          <a:p>
            <a:pPr defTabSz="829544"/>
            <a:r>
              <a:rPr lang="fr-FR" sz="3627" dirty="0"/>
              <a:t>Fournisseur OPEX – </a:t>
            </a:r>
            <a:r>
              <a:rPr lang="fr-FR" sz="3627" dirty="0" err="1"/>
              <a:t>Flowchart</a:t>
            </a:r>
            <a:endParaRPr lang="fr-FR" sz="3627" kern="0" dirty="0"/>
          </a:p>
        </p:txBody>
      </p:sp>
      <p:sp>
        <p:nvSpPr>
          <p:cNvPr id="7" name="Rectangle 6"/>
          <p:cNvSpPr/>
          <p:nvPr/>
        </p:nvSpPr>
        <p:spPr>
          <a:xfrm>
            <a:off x="1322331" y="995433"/>
            <a:ext cx="9484260" cy="297247"/>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r>
              <a:rPr lang="fr-FR" sz="1633" dirty="0" err="1"/>
              <a:t>Flowchart</a:t>
            </a:r>
            <a:r>
              <a:rPr lang="fr-FR" sz="1633" dirty="0"/>
              <a:t> Fournisseurs OPEX et Règlements | Believe (FY2020)</a:t>
            </a:r>
            <a:endParaRPr lang="fr-FR" sz="1633" dirty="0"/>
          </a:p>
        </p:txBody>
      </p:sp>
      <p:sp>
        <p:nvSpPr>
          <p:cNvPr id="8" name="Ellipse 7"/>
          <p:cNvSpPr/>
          <p:nvPr/>
        </p:nvSpPr>
        <p:spPr>
          <a:xfrm>
            <a:off x="2827332" y="5100451"/>
            <a:ext cx="212035" cy="213171"/>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816" dirty="0"/>
              <a:t>R1</a:t>
            </a:r>
          </a:p>
        </p:txBody>
      </p:sp>
      <p:sp>
        <p:nvSpPr>
          <p:cNvPr id="10" name="Ellipse 9"/>
          <p:cNvSpPr/>
          <p:nvPr/>
        </p:nvSpPr>
        <p:spPr>
          <a:xfrm>
            <a:off x="2827331" y="5448439"/>
            <a:ext cx="212037" cy="217974"/>
          </a:xfrm>
          <a:prstGeom prst="ellipse">
            <a:avLst/>
          </a:prstGeom>
          <a:solidFill>
            <a:srgbClr val="008080"/>
          </a:solidFill>
          <a:ln>
            <a:solidFill>
              <a:srgbClr val="0080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816" dirty="0"/>
              <a:t>C1</a:t>
            </a:r>
          </a:p>
        </p:txBody>
      </p:sp>
      <p:sp>
        <p:nvSpPr>
          <p:cNvPr id="12" name="Ellipse 11"/>
          <p:cNvSpPr/>
          <p:nvPr/>
        </p:nvSpPr>
        <p:spPr>
          <a:xfrm>
            <a:off x="2812290" y="5815034"/>
            <a:ext cx="227078" cy="20442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816" dirty="0"/>
              <a:t>R2</a:t>
            </a:r>
          </a:p>
        </p:txBody>
      </p:sp>
      <p:sp>
        <p:nvSpPr>
          <p:cNvPr id="13" name="Ellipse 12"/>
          <p:cNvSpPr/>
          <p:nvPr/>
        </p:nvSpPr>
        <p:spPr>
          <a:xfrm>
            <a:off x="2827332" y="6159101"/>
            <a:ext cx="212035" cy="213146"/>
          </a:xfrm>
          <a:prstGeom prst="ellipse">
            <a:avLst/>
          </a:prstGeom>
          <a:solidFill>
            <a:srgbClr val="008080"/>
          </a:solidFill>
          <a:ln>
            <a:solidFill>
              <a:srgbClr val="0080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816"/>
              <a:t>C2</a:t>
            </a:r>
          </a:p>
        </p:txBody>
      </p:sp>
      <p:sp>
        <p:nvSpPr>
          <p:cNvPr id="14" name="Ellipse 13"/>
          <p:cNvSpPr/>
          <p:nvPr/>
        </p:nvSpPr>
        <p:spPr>
          <a:xfrm>
            <a:off x="6366772" y="5154359"/>
            <a:ext cx="178419" cy="21604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816" dirty="0"/>
              <a:t>R3</a:t>
            </a:r>
          </a:p>
        </p:txBody>
      </p:sp>
      <p:sp>
        <p:nvSpPr>
          <p:cNvPr id="15" name="Ellipse 14"/>
          <p:cNvSpPr/>
          <p:nvPr/>
        </p:nvSpPr>
        <p:spPr>
          <a:xfrm>
            <a:off x="6358132" y="5473192"/>
            <a:ext cx="187060" cy="216609"/>
          </a:xfrm>
          <a:prstGeom prst="ellipse">
            <a:avLst/>
          </a:prstGeom>
          <a:solidFill>
            <a:srgbClr val="008080"/>
          </a:solidFill>
          <a:ln>
            <a:solidFill>
              <a:srgbClr val="0080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816" dirty="0"/>
              <a:t>C3</a:t>
            </a:r>
          </a:p>
        </p:txBody>
      </p:sp>
      <p:sp>
        <p:nvSpPr>
          <p:cNvPr id="16" name="ZoneTexte 15"/>
          <p:cNvSpPr txBox="1"/>
          <p:nvPr/>
        </p:nvSpPr>
        <p:spPr>
          <a:xfrm>
            <a:off x="3057164" y="5118176"/>
            <a:ext cx="3264082" cy="343427"/>
          </a:xfrm>
          <a:prstGeom prst="rect">
            <a:avLst/>
          </a:prstGeom>
          <a:noFill/>
        </p:spPr>
        <p:txBody>
          <a:bodyPr wrap="square" rtlCol="0">
            <a:spAutoFit/>
          </a:bodyPr>
          <a:lstStyle/>
          <a:p>
            <a:r>
              <a:rPr lang="fr-FR" sz="816" dirty="0">
                <a:latin typeface="Univers 45 Light"/>
                <a:cs typeface="Univers for KPMG"/>
              </a:rPr>
              <a:t>Risque de fraude lors de la création et modification des fiches fournisseurs (fiches non verrouillées)</a:t>
            </a:r>
          </a:p>
        </p:txBody>
      </p:sp>
      <p:sp>
        <p:nvSpPr>
          <p:cNvPr id="17" name="ZoneTexte 16"/>
          <p:cNvSpPr txBox="1"/>
          <p:nvPr/>
        </p:nvSpPr>
        <p:spPr>
          <a:xfrm>
            <a:off x="3051997" y="5465063"/>
            <a:ext cx="1277914" cy="217880"/>
          </a:xfrm>
          <a:prstGeom prst="rect">
            <a:avLst/>
          </a:prstGeom>
          <a:noFill/>
        </p:spPr>
        <p:txBody>
          <a:bodyPr wrap="none" rtlCol="0">
            <a:spAutoFit/>
          </a:bodyPr>
          <a:lstStyle/>
          <a:p>
            <a:r>
              <a:rPr lang="fr-FR" sz="816" dirty="0">
                <a:latin typeface="Univers 45 Light" pitchFamily="2" charset="0"/>
                <a:ea typeface="Calibri" panose="020F0502020204030204" pitchFamily="34" charset="0"/>
                <a:cs typeface="Times New Roman" panose="02020603050405020304" pitchFamily="18" charset="0"/>
              </a:rPr>
              <a:t>Aucun contrôle réalisé</a:t>
            </a:r>
            <a:r>
              <a:rPr lang="fr-FR" sz="816" dirty="0">
                <a:latin typeface="Univers 45 Light"/>
                <a:cs typeface="Univers for KPMG"/>
              </a:rPr>
              <a:t>. </a:t>
            </a:r>
          </a:p>
        </p:txBody>
      </p:sp>
      <p:sp>
        <p:nvSpPr>
          <p:cNvPr id="18" name="ZoneTexte 17"/>
          <p:cNvSpPr txBox="1"/>
          <p:nvPr/>
        </p:nvSpPr>
        <p:spPr>
          <a:xfrm>
            <a:off x="6590717" y="5035351"/>
            <a:ext cx="4085987" cy="343427"/>
          </a:xfrm>
          <a:prstGeom prst="rect">
            <a:avLst/>
          </a:prstGeom>
          <a:noFill/>
        </p:spPr>
        <p:txBody>
          <a:bodyPr wrap="square" rtlCol="0">
            <a:spAutoFit/>
          </a:bodyPr>
          <a:lstStyle/>
          <a:p>
            <a:r>
              <a:rPr lang="fr-FR" sz="816" dirty="0">
                <a:latin typeface="Univers 45 Light"/>
                <a:cs typeface="Univers for KPMG"/>
              </a:rPr>
              <a:t>Risque d’anomalies ou de non conformité dans la validation du paiement de la facture</a:t>
            </a:r>
            <a:endParaRPr lang="fr-FR" sz="816" dirty="0">
              <a:latin typeface="Univers 45 Light"/>
              <a:cs typeface="Univers for KPMG"/>
            </a:endParaRPr>
          </a:p>
        </p:txBody>
      </p:sp>
      <p:sp>
        <p:nvSpPr>
          <p:cNvPr id="19" name="ZoneTexte 18"/>
          <p:cNvSpPr txBox="1"/>
          <p:nvPr/>
        </p:nvSpPr>
        <p:spPr>
          <a:xfrm>
            <a:off x="6578701" y="5382828"/>
            <a:ext cx="3799665" cy="594522"/>
          </a:xfrm>
          <a:prstGeom prst="rect">
            <a:avLst/>
          </a:prstGeom>
          <a:noFill/>
        </p:spPr>
        <p:txBody>
          <a:bodyPr wrap="square" rtlCol="0">
            <a:spAutoFit/>
          </a:bodyPr>
          <a:lstStyle/>
          <a:p>
            <a:r>
              <a:rPr lang="fr-FR" sz="816" dirty="0">
                <a:latin typeface="Univers 45 Light"/>
                <a:cs typeface="Univers for KPMG"/>
              </a:rPr>
              <a:t>Vérification </a:t>
            </a:r>
            <a:r>
              <a:rPr lang="fr-FR" sz="816" dirty="0">
                <a:latin typeface="Univers 45 Light"/>
                <a:cs typeface="Univers for KPMG"/>
              </a:rPr>
              <a:t>et suivi via un fichier de BAP des factures restant à valider et c</a:t>
            </a:r>
            <a:r>
              <a:rPr lang="fr-FR" sz="816" dirty="0">
                <a:latin typeface="Univers 45 Light"/>
                <a:cs typeface="Times New Roman" panose="02020603050405020304" pitchFamily="18" charset="0"/>
              </a:rPr>
              <a:t>ontrôle </a:t>
            </a:r>
            <a:r>
              <a:rPr lang="fr-FR" sz="816" dirty="0">
                <a:latin typeface="Univers 45 Light"/>
                <a:cs typeface="Times New Roman" panose="02020603050405020304" pitchFamily="18" charset="0"/>
              </a:rPr>
              <a:t>de la justification de la CDR par retour aux factures et validations mails.</a:t>
            </a:r>
          </a:p>
          <a:p>
            <a:endParaRPr lang="fr-FR" sz="816" dirty="0">
              <a:latin typeface="Univers 45 Light"/>
              <a:cs typeface="Univers for KPMG"/>
            </a:endParaRPr>
          </a:p>
        </p:txBody>
      </p:sp>
      <p:sp>
        <p:nvSpPr>
          <p:cNvPr id="20" name="ZoneTexte 19"/>
          <p:cNvSpPr txBox="1"/>
          <p:nvPr/>
        </p:nvSpPr>
        <p:spPr>
          <a:xfrm>
            <a:off x="6588939" y="5836424"/>
            <a:ext cx="3215945" cy="343427"/>
          </a:xfrm>
          <a:prstGeom prst="rect">
            <a:avLst/>
          </a:prstGeom>
          <a:noFill/>
        </p:spPr>
        <p:txBody>
          <a:bodyPr wrap="none" rtlCol="0">
            <a:spAutoFit/>
          </a:bodyPr>
          <a:lstStyle/>
          <a:p>
            <a:r>
              <a:rPr lang="fr-FR" sz="816" dirty="0">
                <a:latin typeface="Univers 45 Light"/>
                <a:cs typeface="Univers for KPMG"/>
              </a:rPr>
              <a:t>Risque de non </a:t>
            </a:r>
            <a:r>
              <a:rPr lang="fr-FR" sz="816" dirty="0">
                <a:latin typeface="Univers 45 Light"/>
                <a:cs typeface="Times New Roman" panose="02020603050405020304" pitchFamily="18" charset="0"/>
              </a:rPr>
              <a:t>c</a:t>
            </a:r>
            <a:r>
              <a:rPr lang="fr-FR" sz="816" dirty="0">
                <a:latin typeface="Univers 45 Light"/>
                <a:ea typeface="Calibri" panose="020F0502020204030204" pitchFamily="34" charset="0"/>
                <a:cs typeface="Times New Roman" panose="02020603050405020304" pitchFamily="18" charset="0"/>
              </a:rPr>
              <a:t>oncordance </a:t>
            </a:r>
            <a:r>
              <a:rPr lang="fr-FR" sz="816" dirty="0">
                <a:latin typeface="Univers 45 Light"/>
                <a:ea typeface="Calibri" panose="020F0502020204030204" pitchFamily="34" charset="0"/>
                <a:cs typeface="Times New Roman" panose="02020603050405020304" pitchFamily="18" charset="0"/>
              </a:rPr>
              <a:t>des données </a:t>
            </a:r>
            <a:r>
              <a:rPr lang="fr-FR" sz="816" dirty="0">
                <a:latin typeface="Univers 45 Light"/>
                <a:ea typeface="Calibri" panose="020F0502020204030204" pitchFamily="34" charset="0"/>
                <a:cs typeface="Times New Roman" panose="02020603050405020304" pitchFamily="18" charset="0"/>
              </a:rPr>
              <a:t>présentes dans la CDR</a:t>
            </a:r>
            <a:endParaRPr lang="fr-FR" sz="816" dirty="0">
              <a:latin typeface="Univers 45 Light"/>
              <a:ea typeface="Calibri" panose="020F0502020204030204" pitchFamily="34" charset="0"/>
              <a:cs typeface="Times New Roman" panose="02020603050405020304" pitchFamily="18" charset="0"/>
            </a:endParaRPr>
          </a:p>
          <a:p>
            <a:endParaRPr lang="fr-FR" sz="816" dirty="0">
              <a:latin typeface="Univers 45 Light"/>
              <a:cs typeface="Univers for KPMG"/>
            </a:endParaRPr>
          </a:p>
        </p:txBody>
      </p:sp>
      <p:sp>
        <p:nvSpPr>
          <p:cNvPr id="22" name="Ellipse 21"/>
          <p:cNvSpPr/>
          <p:nvPr/>
        </p:nvSpPr>
        <p:spPr>
          <a:xfrm>
            <a:off x="6360627" y="5820579"/>
            <a:ext cx="184564" cy="20774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816" dirty="0"/>
              <a:t>R4</a:t>
            </a:r>
            <a:endParaRPr lang="fr-FR" sz="816" dirty="0"/>
          </a:p>
        </p:txBody>
      </p:sp>
      <p:sp>
        <p:nvSpPr>
          <p:cNvPr id="23" name="Ellipse 22"/>
          <p:cNvSpPr/>
          <p:nvPr/>
        </p:nvSpPr>
        <p:spPr>
          <a:xfrm>
            <a:off x="6366772" y="6159101"/>
            <a:ext cx="202318" cy="213146"/>
          </a:xfrm>
          <a:prstGeom prst="ellipse">
            <a:avLst/>
          </a:prstGeom>
          <a:solidFill>
            <a:srgbClr val="008080"/>
          </a:solidFill>
          <a:ln>
            <a:solidFill>
              <a:srgbClr val="0080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fr-FR" sz="816" dirty="0"/>
              <a:t>C4</a:t>
            </a:r>
            <a:endParaRPr lang="fr-FR" sz="816" dirty="0"/>
          </a:p>
        </p:txBody>
      </p:sp>
      <p:sp>
        <p:nvSpPr>
          <p:cNvPr id="25" name="ZoneTexte 24"/>
          <p:cNvSpPr txBox="1"/>
          <p:nvPr/>
        </p:nvSpPr>
        <p:spPr>
          <a:xfrm>
            <a:off x="6588939" y="6162841"/>
            <a:ext cx="4217652" cy="343427"/>
          </a:xfrm>
          <a:prstGeom prst="rect">
            <a:avLst/>
          </a:prstGeom>
          <a:noFill/>
        </p:spPr>
        <p:txBody>
          <a:bodyPr wrap="square" rtlCol="0">
            <a:spAutoFit/>
          </a:bodyPr>
          <a:lstStyle/>
          <a:p>
            <a:r>
              <a:rPr lang="fr-FR" sz="816" dirty="0">
                <a:latin typeface="Univers 45 Light"/>
                <a:cs typeface="Univers for KPMG"/>
              </a:rPr>
              <a:t>Contrôle réalisé avant mise en règlement des facture par le responsable trésorerie (</a:t>
            </a:r>
            <a:r>
              <a:rPr lang="fr-FR" sz="816" dirty="0">
                <a:latin typeface="Univers 45 Light"/>
                <a:cs typeface="Times New Roman" panose="02020603050405020304" pitchFamily="18" charset="0"/>
              </a:rPr>
              <a:t>le montant des factures, RIB et les virement devant </a:t>
            </a:r>
            <a:r>
              <a:rPr lang="fr-FR" sz="816" dirty="0">
                <a:latin typeface="Univers 45 Light"/>
                <a:cs typeface="Times New Roman" panose="02020603050405020304" pitchFamily="18" charset="0"/>
              </a:rPr>
              <a:t>intervenir..</a:t>
            </a:r>
            <a:r>
              <a:rPr lang="fr-FR" sz="816" dirty="0">
                <a:latin typeface="Univers 45 Light"/>
                <a:cs typeface="Univers for KPMG"/>
              </a:rPr>
              <a:t>.) </a:t>
            </a:r>
          </a:p>
        </p:txBody>
      </p:sp>
      <p:sp>
        <p:nvSpPr>
          <p:cNvPr id="27" name="ZoneTexte 26"/>
          <p:cNvSpPr txBox="1"/>
          <p:nvPr/>
        </p:nvSpPr>
        <p:spPr>
          <a:xfrm>
            <a:off x="3049976" y="5738820"/>
            <a:ext cx="3293897" cy="468975"/>
          </a:xfrm>
          <a:prstGeom prst="rect">
            <a:avLst/>
          </a:prstGeom>
          <a:noFill/>
        </p:spPr>
        <p:txBody>
          <a:bodyPr wrap="square" rtlCol="0">
            <a:spAutoFit/>
          </a:bodyPr>
          <a:lstStyle/>
          <a:p>
            <a:r>
              <a:rPr lang="fr-FR" sz="816" dirty="0">
                <a:latin typeface="Univers 45 Light"/>
                <a:cs typeface="Univers for KPMG"/>
              </a:rPr>
              <a:t>Risque d’absence de suivi après la constitution </a:t>
            </a:r>
            <a:r>
              <a:rPr lang="fr-FR" sz="816" dirty="0">
                <a:latin typeface="Univers 45 Light"/>
                <a:cs typeface="Univers for KPMG"/>
              </a:rPr>
              <a:t>du dossier </a:t>
            </a:r>
            <a:r>
              <a:rPr lang="fr-FR" sz="816" dirty="0">
                <a:latin typeface="Univers 45 Light"/>
                <a:cs typeface="Univers for KPMG"/>
              </a:rPr>
              <a:t>Fournisseur </a:t>
            </a:r>
          </a:p>
          <a:p>
            <a:r>
              <a:rPr lang="fr-FR" sz="816" dirty="0">
                <a:latin typeface="Univers 45 Light" pitchFamily="2" charset="0"/>
                <a:ea typeface="Calibri" panose="020F0502020204030204" pitchFamily="34" charset="0"/>
                <a:cs typeface="Times New Roman" panose="02020603050405020304" pitchFamily="18" charset="0"/>
              </a:rPr>
              <a:t>Risque </a:t>
            </a:r>
            <a:r>
              <a:rPr lang="fr-FR" sz="816" dirty="0">
                <a:latin typeface="Univers 45 Light" pitchFamily="2" charset="0"/>
                <a:ea typeface="Calibri" panose="020F0502020204030204" pitchFamily="34" charset="0"/>
                <a:cs typeface="Times New Roman" panose="02020603050405020304" pitchFamily="18" charset="0"/>
              </a:rPr>
              <a:t>de non respect des obligations de vigilance </a:t>
            </a:r>
            <a:endParaRPr lang="fr-FR" sz="816" dirty="0">
              <a:latin typeface="Univers 45 Light" pitchFamily="2" charset="0"/>
              <a:ea typeface="Calibri" panose="020F0502020204030204" pitchFamily="34" charset="0"/>
              <a:cs typeface="Times New Roman" panose="02020603050405020304" pitchFamily="18" charset="0"/>
            </a:endParaRPr>
          </a:p>
        </p:txBody>
      </p:sp>
      <p:sp>
        <p:nvSpPr>
          <p:cNvPr id="28" name="ZoneTexte 27"/>
          <p:cNvSpPr txBox="1"/>
          <p:nvPr/>
        </p:nvSpPr>
        <p:spPr>
          <a:xfrm>
            <a:off x="3062951" y="6141156"/>
            <a:ext cx="3293897" cy="343427"/>
          </a:xfrm>
          <a:prstGeom prst="rect">
            <a:avLst/>
          </a:prstGeom>
          <a:noFill/>
        </p:spPr>
        <p:txBody>
          <a:bodyPr wrap="square" rtlCol="0">
            <a:spAutoFit/>
          </a:bodyPr>
          <a:lstStyle/>
          <a:p>
            <a:r>
              <a:rPr lang="fr-FR" sz="816" dirty="0">
                <a:latin typeface="Univers 45 Light"/>
                <a:cs typeface="Univers for KPMG"/>
              </a:rPr>
              <a:t>Contrôle du K-bis, mais pas systématiquement des informations liées aux obligations en termes de sous-traitance….</a:t>
            </a:r>
            <a:endParaRPr lang="fr-FR" sz="816" dirty="0">
              <a:latin typeface="Univers 45 Light"/>
              <a:cs typeface="Univers for KPMG"/>
            </a:endParaRPr>
          </a:p>
        </p:txBody>
      </p:sp>
      <p:pic>
        <p:nvPicPr>
          <p:cNvPr id="9" name="Image 8"/>
          <p:cNvPicPr>
            <a:picLocks noChangeAspect="1"/>
          </p:cNvPicPr>
          <p:nvPr/>
        </p:nvPicPr>
        <p:blipFill>
          <a:blip r:embed="rId3"/>
          <a:stretch>
            <a:fillRect/>
          </a:stretch>
        </p:blipFill>
        <p:spPr>
          <a:xfrm>
            <a:off x="1322332" y="1329940"/>
            <a:ext cx="9502596" cy="3683770"/>
          </a:xfrm>
          <a:prstGeom prst="rect">
            <a:avLst/>
          </a:prstGeom>
        </p:spPr>
      </p:pic>
    </p:spTree>
    <p:extLst>
      <p:ext uri="{BB962C8B-B14F-4D97-AF65-F5344CB8AC3E}">
        <p14:creationId xmlns:p14="http://schemas.microsoft.com/office/powerpoint/2010/main" val="7835499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045680" y="304033"/>
            <a:ext cx="4440457" cy="245901"/>
          </a:xfrm>
          <a:prstGeom prst="rect">
            <a:avLst/>
          </a:prstGeom>
          <a:noFill/>
        </p:spPr>
        <p:txBody>
          <a:bodyPr wrap="square" lIns="0" rIns="0" rtlCol="0">
            <a:spAutoFit/>
          </a:bodyPr>
          <a:lstStyle/>
          <a:p>
            <a:pPr defTabSz="429080"/>
            <a:r>
              <a:rPr lang="en-US" sz="998" b="1" dirty="0">
                <a:solidFill>
                  <a:srgbClr val="002060"/>
                </a:solidFill>
                <a:latin typeface="Univers LT Std 45 Light"/>
                <a:cs typeface="Univers LT Std 45 Light"/>
              </a:rPr>
              <a:t>[</a:t>
            </a:r>
            <a:r>
              <a:rPr lang="fr-FR" sz="998" b="1" dirty="0">
                <a:solidFill>
                  <a:srgbClr val="002060"/>
                </a:solidFill>
                <a:latin typeface="Univers LT Std 45 Light"/>
                <a:cs typeface="Univers LT Std 45 Light"/>
              </a:rPr>
              <a:t>Principales observations sur le contrôle interne par processus revus</a:t>
            </a:r>
            <a:r>
              <a:rPr lang="en-US" sz="998" b="1" dirty="0">
                <a:solidFill>
                  <a:srgbClr val="002060"/>
                </a:solidFill>
                <a:latin typeface="Univers LT Std 45 Light"/>
                <a:cs typeface="Univers LT Std 45 Light"/>
              </a:rPr>
              <a:t>]</a:t>
            </a:r>
            <a:endParaRPr lang="en-US" sz="998" b="1" dirty="0">
              <a:solidFill>
                <a:srgbClr val="002060"/>
              </a:solidFill>
              <a:latin typeface="Univers LT Std 45 Light"/>
              <a:cs typeface="Univers LT Std 45 Light"/>
            </a:endParaRPr>
          </a:p>
        </p:txBody>
      </p:sp>
      <p:sp>
        <p:nvSpPr>
          <p:cNvPr id="6" name="Titre 1"/>
          <p:cNvSpPr txBox="1">
            <a:spLocks/>
          </p:cNvSpPr>
          <p:nvPr/>
        </p:nvSpPr>
        <p:spPr>
          <a:xfrm>
            <a:off x="1558634" y="235877"/>
            <a:ext cx="9387076" cy="1246519"/>
          </a:xfrm>
          <a:prstGeom prst="rect">
            <a:avLst/>
          </a:prstGeom>
          <a:noFill/>
        </p:spPr>
        <p:txBody>
          <a:bodyPr vert="horz" lIns="0" tIns="0" rIns="0" bIns="0" rtlCol="0" anchor="t" anchorCtr="0">
            <a:noAutofit/>
          </a:bodyPr>
          <a:lstStyle>
            <a:lvl1pPr eaLnBrk="1" hangingPunct="1">
              <a:lnSpc>
                <a:spcPct val="70000"/>
              </a:lnSpc>
              <a:defRPr sz="3998">
                <a:solidFill>
                  <a:srgbClr val="003087"/>
                </a:solidFill>
                <a:latin typeface="KPMG Extralight" panose="020B0303030202040204" pitchFamily="34" charset="0"/>
                <a:cs typeface="KPMG Extralight" panose="020B0303030202040204" pitchFamily="34" charset="0"/>
              </a:defRPr>
            </a:lvl1pPr>
          </a:lstStyle>
          <a:p>
            <a:pPr defTabSz="829544"/>
            <a:endParaRPr lang="fr-FR" sz="3627" dirty="0"/>
          </a:p>
          <a:p>
            <a:pPr defTabSz="829544"/>
            <a:r>
              <a:rPr lang="fr-FR" sz="3266" dirty="0"/>
              <a:t>Fournisseurs OPEX </a:t>
            </a:r>
            <a:r>
              <a:rPr lang="fr-FR" sz="3627" dirty="0"/>
              <a:t>– </a:t>
            </a:r>
            <a:r>
              <a:rPr lang="fr-FR" sz="2540" dirty="0"/>
              <a:t>Contrôles pertinents identifiés</a:t>
            </a:r>
            <a:endParaRPr lang="fr-FR" sz="2540" kern="0" dirty="0"/>
          </a:p>
        </p:txBody>
      </p:sp>
      <p:graphicFrame>
        <p:nvGraphicFramePr>
          <p:cNvPr id="8" name="Group 72"/>
          <p:cNvGraphicFramePr>
            <a:graphicFrameLocks/>
          </p:cNvGraphicFramePr>
          <p:nvPr>
            <p:extLst/>
          </p:nvPr>
        </p:nvGraphicFramePr>
        <p:xfrm>
          <a:off x="1481825" y="992776"/>
          <a:ext cx="9153885" cy="4974028"/>
        </p:xfrm>
        <a:graphic>
          <a:graphicData uri="http://schemas.openxmlformats.org/drawingml/2006/table">
            <a:tbl>
              <a:tblPr/>
              <a:tblGrid>
                <a:gridCol w="269877"/>
                <a:gridCol w="1453174"/>
                <a:gridCol w="1751245"/>
                <a:gridCol w="737357"/>
                <a:gridCol w="629826"/>
                <a:gridCol w="678742"/>
                <a:gridCol w="550188"/>
                <a:gridCol w="614464"/>
                <a:gridCol w="2469012"/>
              </a:tblGrid>
              <a:tr h="222405">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endParaRPr kumimoji="0" lang="fr-FR" sz="700" b="1" i="0" u="none" strike="noStrike" kern="1200" cap="none" normalizeH="0" baseline="0" dirty="0" smtClean="0">
                        <a:ln>
                          <a:noFill/>
                        </a:ln>
                        <a:solidFill>
                          <a:schemeClr val="bg1"/>
                        </a:solidFill>
                        <a:effectLst/>
                        <a:latin typeface="Univers 45 Light" pitchFamily="2" charset="0"/>
                        <a:ea typeface="+mn-ea"/>
                        <a:cs typeface="+mn-cs"/>
                      </a:endParaRP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r>
                        <a:rPr kumimoji="0" lang="fr-FR" sz="800" b="1" i="0" u="none" strike="noStrike" kern="1200" cap="none" normalizeH="0" baseline="0" dirty="0" smtClean="0">
                          <a:ln>
                            <a:noFill/>
                          </a:ln>
                          <a:solidFill>
                            <a:schemeClr val="bg1"/>
                          </a:solidFill>
                          <a:effectLst/>
                          <a:latin typeface="+mn-lt"/>
                          <a:ea typeface="+mn-ea"/>
                          <a:cs typeface="+mn-cs"/>
                        </a:rPr>
                        <a:t>Risque couvert</a:t>
                      </a: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r>
                        <a:rPr kumimoji="0" lang="fr-FR" sz="800" b="1" i="0" u="none" strike="noStrike" kern="1200" cap="none" normalizeH="0" baseline="0" dirty="0" smtClean="0">
                          <a:ln>
                            <a:noFill/>
                          </a:ln>
                          <a:solidFill>
                            <a:schemeClr val="bg1"/>
                          </a:solidFill>
                          <a:effectLst/>
                          <a:latin typeface="+mn-lt"/>
                          <a:ea typeface="+mn-ea"/>
                          <a:cs typeface="+mn-cs"/>
                        </a:rPr>
                        <a:t>Description du contrôle</a:t>
                      </a: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r>
                        <a:rPr kumimoji="0" lang="fr-FR" sz="800" b="1" i="0" u="none" strike="noStrike" kern="1200" cap="none" normalizeH="0" baseline="0" dirty="0" smtClean="0">
                          <a:ln>
                            <a:noFill/>
                          </a:ln>
                          <a:solidFill>
                            <a:schemeClr val="bg1"/>
                          </a:solidFill>
                          <a:effectLst/>
                          <a:latin typeface="+mn-lt"/>
                          <a:ea typeface="+mn-ea"/>
                          <a:cs typeface="+mn-cs"/>
                        </a:rPr>
                        <a:t>Responsable</a:t>
                      </a: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r>
                        <a:rPr kumimoji="0" lang="fr-FR" sz="800" b="1" i="0" u="none" strike="noStrike" kern="1200" cap="none" normalizeH="0" baseline="0" dirty="0" smtClean="0">
                          <a:ln>
                            <a:noFill/>
                          </a:ln>
                          <a:solidFill>
                            <a:schemeClr val="bg1"/>
                          </a:solidFill>
                          <a:effectLst/>
                          <a:latin typeface="+mn-lt"/>
                          <a:ea typeface="+mn-ea"/>
                          <a:cs typeface="+mn-cs"/>
                        </a:rPr>
                        <a:t>Nature du contrôle</a:t>
                      </a: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r>
                        <a:rPr kumimoji="0" lang="fr-FR" sz="800" b="1" i="0" u="none" strike="noStrike" kern="1200" cap="none" normalizeH="0" baseline="0" dirty="0" smtClean="0">
                          <a:ln>
                            <a:noFill/>
                          </a:ln>
                          <a:solidFill>
                            <a:schemeClr val="bg1"/>
                          </a:solidFill>
                          <a:effectLst/>
                          <a:latin typeface="+mn-lt"/>
                          <a:ea typeface="+mn-ea"/>
                          <a:cs typeface="+mn-cs"/>
                        </a:rPr>
                        <a:t>Fréquence</a:t>
                      </a: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gridSpan="2">
                  <a:txBody>
                    <a:bodyPr/>
                    <a:lstStyle/>
                    <a:p>
                      <a:pPr marL="0" marR="0" lvl="0" indent="0" algn="ctr" defTabSz="762000" rtl="0" eaLnBrk="1" fontAlgn="base" latinLnBrk="0" hangingPunct="1">
                        <a:lnSpc>
                          <a:spcPct val="100000"/>
                        </a:lnSpc>
                        <a:spcBef>
                          <a:spcPts val="200"/>
                        </a:spcBef>
                        <a:spcAft>
                          <a:spcPts val="200"/>
                        </a:spcAft>
                        <a:buClrTx/>
                        <a:buSzTx/>
                        <a:buFontTx/>
                        <a:buNone/>
                        <a:tabLst/>
                        <a:defRPr/>
                      </a:pPr>
                      <a:r>
                        <a:rPr kumimoji="0" lang="fr-FR" sz="800" b="1" i="0" u="none" strike="noStrike" kern="1200" cap="none" spc="0" normalizeH="0" baseline="0" noProof="0" dirty="0" smtClean="0">
                          <a:ln>
                            <a:noFill/>
                          </a:ln>
                          <a:solidFill>
                            <a:srgbClr val="FFFFFF"/>
                          </a:solidFill>
                          <a:effectLst/>
                          <a:uLnTx/>
                          <a:uFillTx/>
                          <a:latin typeface="+mn-lt"/>
                          <a:ea typeface="+mn-ea"/>
                          <a:cs typeface="+mn-cs"/>
                        </a:rPr>
                        <a:t>Résultat du test</a:t>
                      </a:r>
                    </a:p>
                  </a:txBody>
                  <a:tcPr marL="48988" marR="48988" marT="48988" marB="48988"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hMerge="1">
                  <a:txBody>
                    <a:bodyPr/>
                    <a:lstStyle/>
                    <a:p>
                      <a:endParaRPr lang="fr-FR"/>
                    </a:p>
                  </a:txBody>
                  <a:tcPr/>
                </a:tc>
                <a:tc rowSpan="2">
                  <a:txBody>
                    <a:bodyPr/>
                    <a:lstStyle/>
                    <a:p>
                      <a:pPr marL="0" marR="0" lvl="0" indent="0" algn="ctr" defTabSz="762000" rtl="0" eaLnBrk="1" fontAlgn="base" latinLnBrk="0" hangingPunct="1">
                        <a:lnSpc>
                          <a:spcPct val="100000"/>
                        </a:lnSpc>
                        <a:spcBef>
                          <a:spcPts val="200"/>
                        </a:spcBef>
                        <a:spcAft>
                          <a:spcPts val="200"/>
                        </a:spcAft>
                        <a:buClrTx/>
                        <a:buSzTx/>
                        <a:buFontTx/>
                        <a:buNone/>
                        <a:tabLst/>
                        <a:defRPr/>
                      </a:pPr>
                      <a:r>
                        <a:rPr kumimoji="0" lang="fr-FR" sz="800" b="1" i="0" u="none" strike="noStrike" kern="1200" cap="none" spc="0" normalizeH="0" baseline="0" noProof="0" dirty="0" smtClean="0">
                          <a:ln>
                            <a:noFill/>
                          </a:ln>
                          <a:solidFill>
                            <a:srgbClr val="FFFFFF"/>
                          </a:solidFill>
                          <a:effectLst/>
                          <a:uLnTx/>
                          <a:uFillTx/>
                          <a:latin typeface="+mn-lt"/>
                          <a:ea typeface="+mn-ea"/>
                          <a:cs typeface="+mn-cs"/>
                        </a:rPr>
                        <a:t>Commentaire / Recommandations</a:t>
                      </a:r>
                    </a:p>
                  </a:txBody>
                  <a:tcPr marL="48988" marR="48988" marT="48988" marB="48988"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r>
              <a:tr h="471263">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marL="0" marR="0" lvl="0" indent="0" algn="ctr" defTabSz="914400" rtl="0" eaLnBrk="1" fontAlgn="auto" latinLnBrk="0" hangingPunct="1">
                        <a:lnSpc>
                          <a:spcPct val="100000"/>
                        </a:lnSpc>
                        <a:spcBef>
                          <a:spcPts val="200"/>
                        </a:spcBef>
                        <a:spcAft>
                          <a:spcPts val="200"/>
                        </a:spcAft>
                        <a:buClrTx/>
                        <a:buSzTx/>
                        <a:buFontTx/>
                        <a:buNone/>
                        <a:tabLst/>
                        <a:defRPr/>
                      </a:pPr>
                      <a:r>
                        <a:rPr kumimoji="0" lang="fr-FR" sz="800" b="1" i="0" u="none" strike="noStrike" kern="1200" cap="none" spc="0" normalizeH="0" baseline="0" noProof="0" dirty="0" smtClean="0">
                          <a:ln>
                            <a:noFill/>
                          </a:ln>
                          <a:solidFill>
                            <a:srgbClr val="FFFFFF"/>
                          </a:solidFill>
                          <a:effectLst/>
                          <a:uLnTx/>
                          <a:uFillTx/>
                          <a:latin typeface="+mn-lt"/>
                          <a:ea typeface="+mn-ea"/>
                          <a:cs typeface="+mn-cs"/>
                        </a:rPr>
                        <a:t>Conception &amp; application</a:t>
                      </a:r>
                      <a:endParaRPr kumimoji="0" lang="fr-FR" sz="800" b="1" i="0" u="none" strike="noStrike" cap="none" normalizeH="0" baseline="30000" dirty="0" smtClean="0">
                        <a:ln>
                          <a:noFill/>
                        </a:ln>
                        <a:solidFill>
                          <a:schemeClr val="bg1"/>
                        </a:solidFill>
                        <a:effectLst/>
                        <a:latin typeface="+mn-lt"/>
                        <a:cs typeface="Arial" pitchFamily="34" charset="0"/>
                      </a:endParaRPr>
                    </a:p>
                  </a:txBody>
                  <a:tcPr marL="16329" marR="16329" marT="48988" marB="48988"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a:txBody>
                    <a:bodyPr/>
                    <a:lstStyle/>
                    <a:p>
                      <a:pPr marL="0" marR="0" lvl="0" indent="0" algn="ctr" defTabSz="914400" rtl="0" eaLnBrk="1" fontAlgn="auto" latinLnBrk="0" hangingPunct="1">
                        <a:lnSpc>
                          <a:spcPct val="100000"/>
                        </a:lnSpc>
                        <a:spcBef>
                          <a:spcPts val="200"/>
                        </a:spcBef>
                        <a:spcAft>
                          <a:spcPts val="200"/>
                        </a:spcAft>
                        <a:buClrTx/>
                        <a:buSzTx/>
                        <a:buFontTx/>
                        <a:buNone/>
                        <a:tabLst/>
                        <a:defRPr/>
                      </a:pPr>
                      <a:r>
                        <a:rPr kumimoji="0" lang="fr-FR" sz="800" b="1" i="0" u="none" strike="noStrike" kern="1200" cap="none" spc="0" normalizeH="0" baseline="0" noProof="0" dirty="0" smtClean="0">
                          <a:ln>
                            <a:noFill/>
                          </a:ln>
                          <a:solidFill>
                            <a:srgbClr val="FFFFFF"/>
                          </a:solidFill>
                          <a:effectLst/>
                          <a:uLnTx/>
                          <a:uFillTx/>
                          <a:latin typeface="+mn-lt"/>
                          <a:ea typeface="+mn-ea"/>
                          <a:cs typeface="+mn-cs"/>
                        </a:rPr>
                        <a:t>Efficacité</a:t>
                      </a:r>
                      <a:endParaRPr kumimoji="0" lang="fr-FR" sz="800" b="0" i="0" u="none" strike="noStrike" cap="none" normalizeH="0" baseline="30000" dirty="0" smtClean="0">
                        <a:ln>
                          <a:noFill/>
                        </a:ln>
                        <a:solidFill>
                          <a:schemeClr val="bg1"/>
                        </a:solidFill>
                        <a:effectLst/>
                        <a:latin typeface="+mn-lt"/>
                        <a:cs typeface="Arial" pitchFamily="34" charset="0"/>
                      </a:endParaRPr>
                    </a:p>
                  </a:txBody>
                  <a:tcPr marL="16329" marR="16329" marT="48988" marB="48988"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vMerge="1">
                  <a:txBody>
                    <a:bodyPr/>
                    <a:lstStyle/>
                    <a:p>
                      <a:pPr marL="0" marR="0" lvl="0" indent="0" algn="ctr" defTabSz="914400" rtl="0" eaLnBrk="1" fontAlgn="auto" latinLnBrk="0" hangingPunct="1">
                        <a:lnSpc>
                          <a:spcPct val="100000"/>
                        </a:lnSpc>
                        <a:spcBef>
                          <a:spcPts val="200"/>
                        </a:spcBef>
                        <a:spcAft>
                          <a:spcPts val="200"/>
                        </a:spcAft>
                        <a:buClrTx/>
                        <a:buSzTx/>
                        <a:buFontTx/>
                        <a:buNone/>
                        <a:tabLst/>
                        <a:defRPr/>
                      </a:pPr>
                      <a:endParaRPr kumimoji="0" lang="fr-FR" sz="900" b="0" i="0" u="none" strike="noStrike" cap="none" normalizeH="0" baseline="30000" dirty="0" smtClean="0">
                        <a:ln>
                          <a:noFill/>
                        </a:ln>
                        <a:solidFill>
                          <a:schemeClr val="bg1"/>
                        </a:solidFill>
                        <a:effectLst/>
                        <a:latin typeface="Univers for KPMG" panose="020B0603020202020204" pitchFamily="34" charset="0"/>
                        <a:cs typeface="Arial" pitchFamily="34" charset="0"/>
                      </a:endParaRPr>
                    </a:p>
                  </a:txBody>
                  <a:tcPr marL="18000" marR="18000" marT="54000" marB="5400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r>
              <a:tr h="746574">
                <a:tc>
                  <a:txBody>
                    <a:bodyPr/>
                    <a:lstStyle/>
                    <a:p>
                      <a:pPr algn="ctr">
                        <a:lnSpc>
                          <a:spcPct val="115000"/>
                        </a:lnSpc>
                        <a:spcBef>
                          <a:spcPts val="0"/>
                        </a:spcBef>
                        <a:spcAft>
                          <a:spcPts val="0"/>
                        </a:spcAft>
                      </a:pPr>
                      <a:r>
                        <a:rPr lang="fr-FR" sz="700" b="1" dirty="0" smtClean="0">
                          <a:effectLst/>
                          <a:latin typeface="Univers 45 Light" pitchFamily="2" charset="0"/>
                          <a:ea typeface="Calibri" panose="020F0502020204030204" pitchFamily="34" charset="0"/>
                          <a:cs typeface="Times New Roman" panose="02020603050405020304" pitchFamily="18" charset="0"/>
                        </a:rPr>
                        <a:t>R1</a:t>
                      </a:r>
                    </a:p>
                    <a:p>
                      <a:pPr algn="ctr">
                        <a:lnSpc>
                          <a:spcPct val="115000"/>
                        </a:lnSpc>
                        <a:spcBef>
                          <a:spcPts val="0"/>
                        </a:spcBef>
                        <a:spcAft>
                          <a:spcPts val="0"/>
                        </a:spcAft>
                      </a:pPr>
                      <a:r>
                        <a:rPr lang="fr-FR" sz="700" b="1" dirty="0" smtClean="0">
                          <a:effectLst/>
                          <a:latin typeface="Univers 45 Light" pitchFamily="2" charset="0"/>
                          <a:ea typeface="Calibri" panose="020F0502020204030204" pitchFamily="34" charset="0"/>
                          <a:cs typeface="Times New Roman" panose="02020603050405020304" pitchFamily="18" charset="0"/>
                        </a:rPr>
                        <a:t>C1</a:t>
                      </a:r>
                    </a:p>
                    <a:p>
                      <a:pPr algn="ctr">
                        <a:lnSpc>
                          <a:spcPct val="115000"/>
                        </a:lnSpc>
                        <a:spcBef>
                          <a:spcPts val="0"/>
                        </a:spcBef>
                        <a:spcAft>
                          <a:spcPts val="0"/>
                        </a:spcAft>
                      </a:pPr>
                      <a:endParaRPr lang="fr-FR" sz="700" b="1" dirty="0" smtClean="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0" indent="0" defTabSz="914400" eaLnBrk="1" fontAlgn="auto" latinLnBrk="0" hangingPunct="1">
                        <a:lnSpc>
                          <a:spcPct val="115000"/>
                        </a:lnSpc>
                        <a:spcBef>
                          <a:spcPts val="0"/>
                        </a:spcBef>
                        <a:spcAft>
                          <a:spcPts val="0"/>
                        </a:spcAft>
                        <a:buClrTx/>
                        <a:buSzTx/>
                        <a:buFontTx/>
                        <a:buNone/>
                        <a:tabLst/>
                        <a:defRPr/>
                      </a:pPr>
                      <a:r>
                        <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rPr>
                        <a:t>Risque de fraude lors de la création et modification des fiches fournisseurs (fiches non verrouillées)</a:t>
                      </a:r>
                    </a:p>
                    <a:p>
                      <a:pPr marL="0" marR="0" lvl="0" indent="0" defTabSz="914400" eaLnBrk="1" fontAlgn="auto" latinLnBrk="0" hangingPunct="1">
                        <a:lnSpc>
                          <a:spcPct val="115000"/>
                        </a:lnSpc>
                        <a:spcBef>
                          <a:spcPts val="0"/>
                        </a:spcBef>
                        <a:spcAft>
                          <a:spcPts val="0"/>
                        </a:spcAft>
                        <a:buClrTx/>
                        <a:buSzTx/>
                        <a:buFontTx/>
                        <a:buNone/>
                        <a:tabLst/>
                        <a:defRPr/>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lvl="0"/>
                      <a:r>
                        <a:rPr lang="fr-FR" sz="800" dirty="0" smtClean="0">
                          <a:latin typeface="Univers 45 Light" pitchFamily="2" charset="0"/>
                          <a:ea typeface="Calibri" panose="020F0502020204030204" pitchFamily="34" charset="0"/>
                          <a:cs typeface="Times New Roman" panose="02020603050405020304" pitchFamily="18" charset="0"/>
                        </a:rPr>
                        <a:t>Aucun contrôle réalisé. Une seule personne est dédiée à la</a:t>
                      </a:r>
                      <a:r>
                        <a:rPr lang="fr-FR" sz="800" baseline="0" dirty="0" smtClean="0">
                          <a:latin typeface="Univers 45 Light" pitchFamily="2" charset="0"/>
                          <a:ea typeface="Calibri" panose="020F0502020204030204" pitchFamily="34" charset="0"/>
                          <a:cs typeface="Times New Roman" panose="02020603050405020304" pitchFamily="18" charset="0"/>
                        </a:rPr>
                        <a:t> création des fiches fournisseurs et c’est  uniquement sur le respect de la répartition des taches que cela s’appuie. </a:t>
                      </a:r>
                      <a:endPar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Comptabilité Fournisseurs</a:t>
                      </a: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effectLst/>
                          <a:latin typeface="Univers 45 Light" pitchFamily="2" charset="0"/>
                          <a:ea typeface="Calibri" panose="020F0502020204030204" pitchFamily="34" charset="0"/>
                          <a:cs typeface="Times New Roman" panose="02020603050405020304" pitchFamily="18" charset="0"/>
                        </a:rPr>
                        <a:t>Manuel</a:t>
                      </a: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effectLst/>
                          <a:latin typeface="Univers 45 Light" pitchFamily="2" charset="0"/>
                          <a:ea typeface="Calibri" panose="020F0502020204030204" pitchFamily="34" charset="0"/>
                          <a:cs typeface="Times New Roman" panose="02020603050405020304" pitchFamily="18" charset="0"/>
                        </a:rPr>
                        <a:t>Ponctuel</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effectLst/>
                          <a:latin typeface="Univers 45 Light" pitchFamily="2" charset="0"/>
                          <a:ea typeface="Calibri" panose="020F0502020204030204" pitchFamily="34" charset="0"/>
                          <a:cs typeface="Times New Roman" panose="02020603050405020304" pitchFamily="18" charset="0"/>
                        </a:rPr>
                        <a:t>N/A</a:t>
                      </a:r>
                    </a:p>
                    <a:p>
                      <a:pPr algn="ctr">
                        <a:lnSpc>
                          <a:spcPct val="115000"/>
                        </a:lnSpc>
                        <a:spcBef>
                          <a:spcPts val="0"/>
                        </a:spcBef>
                        <a:spcAft>
                          <a:spcPts val="0"/>
                        </a:spcAft>
                      </a:pP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N/A</a:t>
                      </a:r>
                    </a:p>
                    <a:p>
                      <a:pPr marL="0" marR="0" lvl="0" indent="0" algn="ctr" defTabSz="914400" eaLnBrk="1" fontAlgn="auto" latinLnBrk="0" hangingPunct="1">
                        <a:lnSpc>
                          <a:spcPct val="100000"/>
                        </a:lnSpc>
                        <a:spcBef>
                          <a:spcPts val="0"/>
                        </a:spcBef>
                        <a:spcAft>
                          <a:spcPts val="0"/>
                        </a:spcAft>
                        <a:buClrTx/>
                        <a:buSzTx/>
                        <a:buFontTx/>
                        <a:buNone/>
                        <a:tabLst/>
                        <a:defRPr/>
                      </a:pPr>
                      <a:endPar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1" indent="0" algn="ctr" defTabSz="914400" eaLnBrk="1" fontAlgn="auto" latinLnBrk="0" hangingPunct="1">
                        <a:lnSpc>
                          <a:spcPct val="100000"/>
                        </a:lnSpc>
                        <a:spcBef>
                          <a:spcPts val="0"/>
                        </a:spcBef>
                        <a:spcAft>
                          <a:spcPts val="0"/>
                        </a:spcAft>
                        <a:buClrTx/>
                        <a:buSzTx/>
                        <a:buFontTx/>
                        <a:buNone/>
                        <a:tabLst/>
                        <a:defRPr/>
                      </a:pPr>
                      <a:r>
                        <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rPr>
                        <a:t>Nous recommandons le verrouillage et la sécurisation des accès.</a:t>
                      </a:r>
                    </a:p>
                    <a:p>
                      <a:pPr marL="0" marR="0" lvl="1" indent="0" algn="ctr" defTabSz="914400" eaLnBrk="1" fontAlgn="auto" latinLnBrk="0" hangingPunct="1">
                        <a:lnSpc>
                          <a:spcPct val="100000"/>
                        </a:lnSpc>
                        <a:spcBef>
                          <a:spcPts val="0"/>
                        </a:spcBef>
                        <a:spcAft>
                          <a:spcPts val="0"/>
                        </a:spcAft>
                        <a:buClrTx/>
                        <a:buSzTx/>
                        <a:buFontTx/>
                        <a:buNone/>
                        <a:tabLst/>
                        <a:defRPr/>
                      </a:pPr>
                      <a:r>
                        <a:rPr lang="fr-FR" sz="800" b="1" baseline="0" dirty="0" smtClean="0">
                          <a:solidFill>
                            <a:srgbClr val="FF0000"/>
                          </a:solidFill>
                          <a:effectLst/>
                          <a:latin typeface="Univers 45 Light" pitchFamily="2" charset="0"/>
                          <a:ea typeface="Calibri" panose="020F0502020204030204" pitchFamily="34" charset="0"/>
                          <a:cs typeface="Times New Roman" panose="02020603050405020304" pitchFamily="18" charset="0"/>
                        </a:rPr>
                        <a:t>Nous sommes encore en attente d’éléments sur certains fournisseurs pour valider de la nouvelle procédure indiquée.</a:t>
                      </a:r>
                    </a:p>
                    <a:p>
                      <a:pPr lvl="1"/>
                      <a:endPar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r>
              <a:tr h="286187">
                <a:tc rowSpan="2">
                  <a:txBody>
                    <a:bodyPr/>
                    <a:lstStyle/>
                    <a:p>
                      <a:pPr algn="ctr">
                        <a:lnSpc>
                          <a:spcPct val="115000"/>
                        </a:lnSpc>
                        <a:spcBef>
                          <a:spcPts val="0"/>
                        </a:spcBef>
                        <a:spcAft>
                          <a:spcPts val="0"/>
                        </a:spcAft>
                      </a:pPr>
                      <a:r>
                        <a:rPr lang="fr-FR" sz="700" b="1" dirty="0" smtClean="0">
                          <a:effectLst/>
                          <a:latin typeface="Univers 45 Light" pitchFamily="2" charset="0"/>
                          <a:ea typeface="Calibri" panose="020F0502020204030204" pitchFamily="34" charset="0"/>
                          <a:cs typeface="Times New Roman" panose="02020603050405020304" pitchFamily="18" charset="0"/>
                        </a:rPr>
                        <a:t>R2</a:t>
                      </a:r>
                    </a:p>
                    <a:p>
                      <a:pPr algn="ctr">
                        <a:lnSpc>
                          <a:spcPct val="115000"/>
                        </a:lnSpc>
                        <a:spcBef>
                          <a:spcPts val="0"/>
                        </a:spcBef>
                        <a:spcAft>
                          <a:spcPts val="0"/>
                        </a:spcAft>
                      </a:pPr>
                      <a:r>
                        <a:rPr lang="fr-FR" sz="700" b="1" dirty="0" smtClean="0">
                          <a:effectLst/>
                          <a:latin typeface="Univers 45 Light" pitchFamily="2" charset="0"/>
                          <a:ea typeface="Calibri" panose="020F0502020204030204" pitchFamily="34" charset="0"/>
                          <a:cs typeface="Times New Roman" panose="02020603050405020304" pitchFamily="18" charset="0"/>
                        </a:rPr>
                        <a:t>C2</a:t>
                      </a:r>
                    </a:p>
                  </a:txBody>
                  <a:tcPr marL="40324" marR="40324"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rowSpan="2">
                  <a:txBody>
                    <a:bodyPr/>
                    <a:lstStyle/>
                    <a:p>
                      <a:pPr>
                        <a:lnSpc>
                          <a:spcPct val="115000"/>
                        </a:lnSpc>
                        <a:spcBef>
                          <a:spcPts val="0"/>
                        </a:spcBef>
                        <a:spcAft>
                          <a:spcPts val="0"/>
                        </a:spcAft>
                      </a:pPr>
                      <a:r>
                        <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rPr>
                        <a:t>Risque d’absence de suivi après la constitution du dossier Fournisseur </a:t>
                      </a:r>
                    </a:p>
                    <a:p>
                      <a:pPr>
                        <a:lnSpc>
                          <a:spcPct val="115000"/>
                        </a:lnSpc>
                        <a:spcBef>
                          <a:spcPts val="0"/>
                        </a:spcBef>
                        <a:spcAft>
                          <a:spcPts val="0"/>
                        </a:spcAft>
                      </a:pPr>
                      <a:r>
                        <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rPr>
                        <a:t>Risque de non respect des obligations de vigilance </a:t>
                      </a:r>
                    </a:p>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rowSpan="2">
                  <a:txBody>
                    <a:bodyPr/>
                    <a:lstStyle/>
                    <a:p>
                      <a:pPr algn="l">
                        <a:lnSpc>
                          <a:spcPct val="115000"/>
                        </a:lnSpc>
                        <a:spcBef>
                          <a:spcPts val="0"/>
                        </a:spcBef>
                        <a:spcAft>
                          <a:spcPts val="0"/>
                        </a:spcAft>
                      </a:pPr>
                      <a:r>
                        <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rPr>
                        <a:t>Sur la création des nouvelles fiches : Contrôle du K-bis, mais pas systématiquement des informations liées aux obligations en termes de sous-traitance….</a:t>
                      </a:r>
                    </a:p>
                    <a:p>
                      <a:pPr algn="l">
                        <a:lnSpc>
                          <a:spcPct val="115000"/>
                        </a:lnSpc>
                        <a:spcBef>
                          <a:spcPts val="0"/>
                        </a:spcBef>
                        <a:spcAft>
                          <a:spcPts val="0"/>
                        </a:spcAft>
                      </a:pPr>
                      <a:endPar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p>
                      <a:pPr algn="l">
                        <a:lnSpc>
                          <a:spcPct val="115000"/>
                        </a:lnSpc>
                        <a:spcBef>
                          <a:spcPts val="0"/>
                        </a:spcBef>
                        <a:spcAft>
                          <a:spcPts val="0"/>
                        </a:spcAft>
                      </a:pPr>
                      <a:endPar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rowSpan="2">
                  <a:txBody>
                    <a:bodyPr/>
                    <a:lstStyle/>
                    <a:p>
                      <a:pPr algn="ctr">
                        <a:lnSpc>
                          <a:spcPct val="115000"/>
                        </a:lnSpc>
                        <a:spcBef>
                          <a:spcPts val="0"/>
                        </a:spcBef>
                        <a:spcAft>
                          <a:spcPts val="0"/>
                        </a:spcAft>
                      </a:pPr>
                      <a:endParaRPr lang="fr-FR" sz="800" dirty="0" smtClean="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rowSpan="2">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Manuel</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rowSpan="2">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Récurrent </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rowSpan="2">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N/A</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rowSpan="2">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N/A</a:t>
                      </a: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b="1" baseline="0" dirty="0" smtClean="0">
                          <a:solidFill>
                            <a:srgbClr val="FF0000"/>
                          </a:solidFill>
                          <a:effectLst/>
                          <a:latin typeface="Univers 45 Light" pitchFamily="2" charset="0"/>
                          <a:ea typeface="Calibri" panose="020F0502020204030204" pitchFamily="34" charset="0"/>
                          <a:cs typeface="Times New Roman" panose="02020603050405020304" pitchFamily="18" charset="0"/>
                        </a:rPr>
                        <a:t>Nous sommes encore en attente d’éléments pour valider de la procédure indiquée.</a:t>
                      </a: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r>
              <a:tr h="1387384">
                <a:tc vMerge="1">
                  <a:txBody>
                    <a:bodyPr/>
                    <a:lstStyle/>
                    <a:p>
                      <a:pPr algn="ctr">
                        <a:lnSpc>
                          <a:spcPct val="115000"/>
                        </a:lnSpc>
                        <a:spcBef>
                          <a:spcPts val="0"/>
                        </a:spcBef>
                        <a:spcAft>
                          <a:spcPts val="0"/>
                        </a:spcAft>
                      </a:pPr>
                      <a:endParaRPr lang="fr-FR" sz="900" dirty="0" smtClean="0">
                        <a:effectLst/>
                        <a:latin typeface="Univers 45 Light" pitchFamily="2" charset="0"/>
                        <a:ea typeface="Calibri" panose="020F0502020204030204" pitchFamily="34" charset="0"/>
                        <a:cs typeface="Times New Roman" panose="02020603050405020304" pitchFamily="18" charset="0"/>
                      </a:endParaRPr>
                    </a:p>
                  </a:txBody>
                  <a:tcPr marL="44450" marR="4445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vMerge="1">
                  <a:txBody>
                    <a:bodyPr/>
                    <a:lstStyle/>
                    <a:p>
                      <a:pPr>
                        <a:lnSpc>
                          <a:spcPct val="115000"/>
                        </a:lnSpc>
                        <a:spcBef>
                          <a:spcPts val="0"/>
                        </a:spcBef>
                        <a:spcAft>
                          <a:spcPts val="0"/>
                        </a:spcAft>
                      </a:pPr>
                      <a:endParaRPr lang="fr-FR" sz="9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vMerge="1">
                  <a:txBody>
                    <a:bodyPr/>
                    <a:lstStyle/>
                    <a:p>
                      <a:pPr>
                        <a:lnSpc>
                          <a:spcPct val="115000"/>
                        </a:lnSpc>
                        <a:spcBef>
                          <a:spcPts val="0"/>
                        </a:spcBef>
                        <a:spcAft>
                          <a:spcPts val="0"/>
                        </a:spcAft>
                      </a:pPr>
                      <a:endParaRPr lang="fr-FR" sz="9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vMerge="1">
                  <a:txBody>
                    <a:bodyPr/>
                    <a:lstStyle/>
                    <a:p>
                      <a:pPr algn="ctr">
                        <a:lnSpc>
                          <a:spcPct val="115000"/>
                        </a:lnSpc>
                        <a:spcBef>
                          <a:spcPts val="0"/>
                        </a:spcBef>
                        <a:spcAft>
                          <a:spcPts val="0"/>
                        </a:spcAft>
                      </a:pP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solidFill>
                      <a:srgbClr val="FFFF00"/>
                    </a:solidFill>
                  </a:tcPr>
                </a:tc>
                <a:tc vMerge="1">
                  <a:txBody>
                    <a:bodyPr/>
                    <a:lstStyle/>
                    <a:p>
                      <a:pPr marL="0" marR="0" lvl="0" indent="0" algn="ctr" defTabSz="914400" eaLnBrk="1" fontAlgn="auto" latinLnBrk="0" hangingPunct="1">
                        <a:lnSpc>
                          <a:spcPct val="115000"/>
                        </a:lnSpc>
                        <a:spcBef>
                          <a:spcPts val="0"/>
                        </a:spcBef>
                        <a:spcAft>
                          <a:spcPts val="0"/>
                        </a:spcAft>
                        <a:buClrTx/>
                        <a:buSzTx/>
                        <a:buFontTx/>
                        <a:buNone/>
                        <a:tabLst/>
                        <a:defRPr/>
                      </a:pPr>
                      <a:endParaRPr lang="fr-FR" sz="800" dirty="0" smtClean="0">
                        <a:effectLst/>
                        <a:latin typeface="Univers 45 Light" pitchFamily="2" charset="0"/>
                        <a:ea typeface="Calibri" panose="020F0502020204030204" pitchFamily="34" charset="0"/>
                        <a:cs typeface="Times New Roman" panose="02020603050405020304" pitchFamily="18" charset="0"/>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solidFill>
                      <a:srgbClr val="FFFF00"/>
                    </a:solidFill>
                  </a:tcPr>
                </a:tc>
                <a:tc vMerge="1">
                  <a:txBody>
                    <a:bodyPr/>
                    <a:lstStyle/>
                    <a:p>
                      <a:pPr marL="0" marR="0" lvl="0" indent="0" algn="ctr" defTabSz="914400" eaLnBrk="1" fontAlgn="auto" latinLnBrk="0" hangingPunct="1">
                        <a:lnSpc>
                          <a:spcPct val="115000"/>
                        </a:lnSpc>
                        <a:spcBef>
                          <a:spcPts val="0"/>
                        </a:spcBef>
                        <a:spcAft>
                          <a:spcPts val="0"/>
                        </a:spcAft>
                        <a:buClrTx/>
                        <a:buSzTx/>
                        <a:buFontTx/>
                        <a:buNone/>
                        <a:tabLst/>
                        <a:defRPr/>
                      </a:pPr>
                      <a:endParaRPr lang="fr-FR" sz="800" dirty="0" smtClean="0">
                        <a:effectLst/>
                        <a:latin typeface="Univers 45 Light" pitchFamily="2" charset="0"/>
                        <a:ea typeface="Calibri" panose="020F0502020204030204" pitchFamily="34" charset="0"/>
                        <a:cs typeface="Times New Roman" panose="02020603050405020304" pitchFamily="18" charset="0"/>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solidFill>
                      <a:srgbClr val="FFFF00"/>
                    </a:solidFill>
                  </a:tcPr>
                </a:tc>
                <a:tc vMerge="1">
                  <a:txBody>
                    <a:bodyPr/>
                    <a:lstStyle/>
                    <a:p>
                      <a:pPr algn="ctr">
                        <a:lnSpc>
                          <a:spcPct val="115000"/>
                        </a:lnSpc>
                        <a:spcBef>
                          <a:spcPts val="0"/>
                        </a:spcBef>
                        <a:spcAft>
                          <a:spcPts val="0"/>
                        </a:spcAft>
                      </a:pP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solidFill>
                      <a:srgbClr val="FFFF00"/>
                    </a:solidFill>
                  </a:tcPr>
                </a:tc>
                <a:tc vMerge="1">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solidFill>
                      <a:srgbClr val="FFFF00"/>
                    </a:solidFill>
                  </a:tcPr>
                </a:tc>
                <a:tc>
                  <a:txBody>
                    <a:bodyPr/>
                    <a:lstStyle/>
                    <a:p>
                      <a:pPr lvl="0"/>
                      <a:r>
                        <a:rPr lang="fr-FR" sz="800" dirty="0" smtClean="0">
                          <a:effectLst/>
                          <a:latin typeface="Univers 45 Light" pitchFamily="2" charset="0"/>
                          <a:ea typeface="Calibri" panose="020F0502020204030204" pitchFamily="34" charset="0"/>
                          <a:cs typeface="Times New Roman" panose="02020603050405020304" pitchFamily="18" charset="0"/>
                        </a:rPr>
                        <a:t>Nous</a:t>
                      </a:r>
                      <a:r>
                        <a:rPr lang="fr-FR" sz="800" baseline="0" dirty="0" smtClean="0">
                          <a:effectLst/>
                          <a:latin typeface="Univers 45 Light" pitchFamily="2" charset="0"/>
                          <a:ea typeface="Calibri" panose="020F0502020204030204" pitchFamily="34" charset="0"/>
                          <a:cs typeface="Times New Roman" panose="02020603050405020304" pitchFamily="18" charset="0"/>
                        </a:rPr>
                        <a:t> recommandons la mise en </a:t>
                      </a:r>
                      <a:r>
                        <a:rPr lang="fr-FR" sz="800" dirty="0" smtClean="0">
                          <a:effectLst/>
                          <a:latin typeface="Univers 45 Light" pitchFamily="2" charset="0"/>
                          <a:ea typeface="Calibri" panose="020F0502020204030204" pitchFamily="34" charset="0"/>
                          <a:cs typeface="Times New Roman" panose="02020603050405020304" pitchFamily="18" charset="0"/>
                        </a:rPr>
                        <a:t>place </a:t>
                      </a:r>
                      <a:r>
                        <a:rPr lang="fr-FR" sz="800" baseline="0" dirty="0" smtClean="0">
                          <a:effectLst/>
                          <a:latin typeface="Univers 45 Light" pitchFamily="2" charset="0"/>
                          <a:ea typeface="Calibri" panose="020F0502020204030204" pitchFamily="34" charset="0"/>
                          <a:cs typeface="Times New Roman" panose="02020603050405020304" pitchFamily="18" charset="0"/>
                        </a:rPr>
                        <a:t>d’une mise à jour régulière des dossiers Fournisseur (K-Bis,… ) ainsi que de s’assurer le cas échéant du  </a:t>
                      </a:r>
                      <a:r>
                        <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rPr>
                        <a:t>Respect des obligations de vigilance (articles L. 8222-1 et D. 8222-5 du code de travail) : Extrait </a:t>
                      </a:r>
                      <a:r>
                        <a:rPr lang="fr-FR" sz="800" b="0" baseline="0" dirty="0" err="1" smtClean="0">
                          <a:solidFill>
                            <a:schemeClr val="tx1"/>
                          </a:solidFill>
                          <a:effectLst/>
                          <a:latin typeface="Univers 45 Light" pitchFamily="2" charset="0"/>
                          <a:ea typeface="Calibri" panose="020F0502020204030204" pitchFamily="34" charset="0"/>
                          <a:cs typeface="Times New Roman" panose="02020603050405020304" pitchFamily="18" charset="0"/>
                        </a:rPr>
                        <a:t>Kbis</a:t>
                      </a:r>
                      <a:r>
                        <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rPr>
                        <a:t>, Attestation de fourniture des déclarations sociales et de paiement des cotisations URSSAF de moins de 6 mois.</a:t>
                      </a:r>
                    </a:p>
                    <a:p>
                      <a:pPr lvl="0"/>
                      <a:r>
                        <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rPr>
                        <a:t>- Respect des obligations de diligence (article L. 8222-5 du code de travail) </a:t>
                      </a:r>
                    </a:p>
                    <a:p>
                      <a:pPr marL="0" marR="0" lvl="0" indent="0" algn="ctr" defTabSz="914400" eaLnBrk="1" fontAlgn="auto" latinLnBrk="0" hangingPunct="1">
                        <a:lnSpc>
                          <a:spcPct val="115000"/>
                        </a:lnSpc>
                        <a:spcBef>
                          <a:spcPts val="0"/>
                        </a:spcBef>
                        <a:spcAft>
                          <a:spcPts val="0"/>
                        </a:spcAft>
                        <a:buClrTx/>
                        <a:buSzTx/>
                        <a:buFontTx/>
                        <a:buNone/>
                        <a:tabLst/>
                        <a:defRPr/>
                      </a:pPr>
                      <a:endPar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r>
              <a:tr h="1001654">
                <a:tc>
                  <a:txBody>
                    <a:bodyPr/>
                    <a:lstStyle/>
                    <a:p>
                      <a:pPr algn="ctr">
                        <a:lnSpc>
                          <a:spcPct val="115000"/>
                        </a:lnSpc>
                        <a:spcBef>
                          <a:spcPts val="0"/>
                        </a:spcBef>
                        <a:spcAft>
                          <a:spcPts val="0"/>
                        </a:spcAft>
                      </a:pPr>
                      <a:r>
                        <a:rPr lang="fr-FR" sz="7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R3</a:t>
                      </a:r>
                    </a:p>
                    <a:p>
                      <a:pPr algn="ctr">
                        <a:lnSpc>
                          <a:spcPct val="115000"/>
                        </a:lnSpc>
                        <a:spcBef>
                          <a:spcPts val="0"/>
                        </a:spcBef>
                        <a:spcAft>
                          <a:spcPts val="0"/>
                        </a:spcAft>
                      </a:pPr>
                      <a:r>
                        <a:rPr lang="fr-FR" sz="7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C3</a:t>
                      </a:r>
                    </a:p>
                  </a:txBody>
                  <a:tcPr marL="40324" marR="40324"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a:lnSpc>
                          <a:spcPct val="115000"/>
                        </a:lnSpc>
                        <a:spcBef>
                          <a:spcPts val="0"/>
                        </a:spcBef>
                        <a:spcAft>
                          <a:spcPts val="0"/>
                        </a:spcAft>
                      </a:pPr>
                      <a:r>
                        <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rPr>
                        <a:t>Risque d’anomalies ou de non conformité dans la validation du paiement de la facture</a:t>
                      </a:r>
                    </a:p>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0" indent="0" defTabSz="914400" eaLnBrk="1" fontAlgn="auto" latinLnBrk="0" hangingPunct="1">
                        <a:lnSpc>
                          <a:spcPct val="115000"/>
                        </a:lnSpc>
                        <a:spcBef>
                          <a:spcPts val="0"/>
                        </a:spcBef>
                        <a:spcAft>
                          <a:spcPts val="0"/>
                        </a:spcAft>
                        <a:buClrTx/>
                        <a:buSzTx/>
                        <a:buFontTx/>
                        <a:buNone/>
                        <a:tabLst/>
                        <a:defRPr/>
                      </a:pPr>
                      <a:r>
                        <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rPr>
                        <a:t>Vérification et suivi via un fichier de BAP des factures restant à valider et contrôle de la justification de la CDR par retours aux factures et validations mails.</a:t>
                      </a:r>
                    </a:p>
                  </a:txBody>
                  <a:tcPr marL="40324" marR="40324"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rPr>
                        <a:t>Trésorerie</a:t>
                      </a:r>
                      <a:endPar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Manuel</a:t>
                      </a: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Récurrent (en moyenne 3 à 4 CDR par mois)</a:t>
                      </a: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endParaRPr lang="fr-FR" sz="800" dirty="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Un tableau des BAP a été analysé à date et il permet grâce aux numéros de pièce d’origine de reboucler avec la comptabilité</a:t>
                      </a:r>
                    </a:p>
                    <a:p>
                      <a:pPr algn="ctr">
                        <a:lnSpc>
                          <a:spcPct val="115000"/>
                        </a:lnSpc>
                        <a:spcBef>
                          <a:spcPts val="0"/>
                        </a:spcBef>
                        <a:spcAft>
                          <a:spcPts val="0"/>
                        </a:spcAft>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Test de cheminement de la validation à la mise en paiement</a:t>
                      </a:r>
                    </a:p>
                    <a:p>
                      <a:pPr algn="ctr">
                        <a:lnSpc>
                          <a:spcPct val="115000"/>
                        </a:lnSpc>
                        <a:spcBef>
                          <a:spcPts val="0"/>
                        </a:spcBef>
                        <a:spcAft>
                          <a:spcPts val="0"/>
                        </a:spcAft>
                      </a:pPr>
                      <a:endPar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p>
                      <a:pPr algn="ctr">
                        <a:lnSpc>
                          <a:spcPct val="115000"/>
                        </a:lnSpc>
                        <a:spcBef>
                          <a:spcPts val="0"/>
                        </a:spcBef>
                        <a:spcAft>
                          <a:spcPts val="0"/>
                        </a:spcAft>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Satisfaisant</a:t>
                      </a: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a:noFill/>
                    </a:lnTlToBr>
                    <a:lnBlToTr>
                      <a:noFill/>
                    </a:lnBlToTr>
                    <a:noFill/>
                  </a:tcPr>
                </a:tc>
              </a:tr>
              <a:tr h="858561">
                <a:tc>
                  <a:txBody>
                    <a:bodyPr/>
                    <a:lstStyle/>
                    <a:p>
                      <a:pPr algn="ctr">
                        <a:lnSpc>
                          <a:spcPct val="115000"/>
                        </a:lnSpc>
                        <a:spcBef>
                          <a:spcPts val="0"/>
                        </a:spcBef>
                        <a:spcAft>
                          <a:spcPts val="0"/>
                        </a:spcAft>
                      </a:pPr>
                      <a:r>
                        <a:rPr lang="fr-FR" sz="7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R4</a:t>
                      </a:r>
                    </a:p>
                    <a:p>
                      <a:pPr algn="ctr">
                        <a:lnSpc>
                          <a:spcPct val="115000"/>
                        </a:lnSpc>
                        <a:spcBef>
                          <a:spcPts val="0"/>
                        </a:spcBef>
                        <a:spcAft>
                          <a:spcPts val="0"/>
                        </a:spcAft>
                      </a:pPr>
                      <a:r>
                        <a:rPr lang="fr-FR" sz="7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C4</a:t>
                      </a:r>
                    </a:p>
                  </a:txBody>
                  <a:tcPr marL="40324" marR="40324"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nSpc>
                          <a:spcPct val="115000"/>
                        </a:lnSpc>
                        <a:spcBef>
                          <a:spcPts val="0"/>
                        </a:spcBef>
                        <a:spcAft>
                          <a:spcPts val="0"/>
                        </a:spcAft>
                      </a:pPr>
                      <a:r>
                        <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rPr>
                        <a:t>Risque de non concordance des données présentes dans la  campagne de règlement (CDR)</a:t>
                      </a:r>
                    </a:p>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defTabSz="914400" eaLnBrk="1" fontAlgn="auto" latinLnBrk="0" hangingPunct="1">
                        <a:lnSpc>
                          <a:spcPct val="115000"/>
                        </a:lnSpc>
                        <a:spcBef>
                          <a:spcPts val="0"/>
                        </a:spcBef>
                        <a:spcAft>
                          <a:spcPts val="0"/>
                        </a:spcAft>
                        <a:buClrTx/>
                        <a:buSzTx/>
                        <a:buFontTx/>
                        <a:buNone/>
                        <a:tabLst/>
                        <a:defRPr/>
                      </a:pPr>
                      <a:r>
                        <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rPr>
                        <a:t> Des rapprochements sont  réalisés au moment de la campagne de règlement sur les Factures BAP et des contrôles sont  réalisé sur les numéros de RIB ainsi que sur  la validation des IBAN</a:t>
                      </a:r>
                    </a:p>
                  </a:txBody>
                  <a:tcPr marL="40324" marR="40324"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rPr>
                        <a:t>Trésorerie</a:t>
                      </a:r>
                      <a:endPar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Manuel</a:t>
                      </a: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Récurrent  (en moyenne 3 à 4 CDR par mois)</a:t>
                      </a:r>
                    </a:p>
                    <a:p>
                      <a:pPr marL="0" marR="0" lvl="0" indent="0" algn="ctr" defTabSz="914400" eaLnBrk="1" fontAlgn="auto" latinLnBrk="0" hangingPunct="1">
                        <a:lnSpc>
                          <a:spcPct val="115000"/>
                        </a:lnSpc>
                        <a:spcBef>
                          <a:spcPts val="0"/>
                        </a:spcBef>
                        <a:spcAft>
                          <a:spcPts val="0"/>
                        </a:spcAft>
                        <a:buClrTx/>
                        <a:buSzTx/>
                        <a:buFontTx/>
                        <a:buNone/>
                        <a:tabLst/>
                        <a:defRPr/>
                      </a:pPr>
                      <a:endPar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endParaRPr lang="fr-FR" sz="800" dirty="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Nous nous sommes assurés que de la procédure sur les Campagne de règlement de Septembre et Octobre est satisfaisant.</a:t>
                      </a:r>
                    </a:p>
                    <a:p>
                      <a:pPr algn="ctr">
                        <a:lnSpc>
                          <a:spcPct val="115000"/>
                        </a:lnSpc>
                        <a:spcBef>
                          <a:spcPts val="0"/>
                        </a:spcBef>
                        <a:spcAft>
                          <a:spcPts val="0"/>
                        </a:spcAft>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Nous recommandons que les contrôles soient formalisés.</a:t>
                      </a: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r>
            </a:tbl>
          </a:graphicData>
        </a:graphic>
      </p:graphicFrame>
      <p:sp>
        <p:nvSpPr>
          <p:cNvPr id="20" name="Rectangle 19"/>
          <p:cNvSpPr>
            <a:spLocks noChangeAspect="1" noChangeArrowheads="1"/>
          </p:cNvSpPr>
          <p:nvPr/>
        </p:nvSpPr>
        <p:spPr bwMode="auto">
          <a:xfrm>
            <a:off x="7786621" y="3629033"/>
            <a:ext cx="120647" cy="119766"/>
          </a:xfrm>
          <a:prstGeom prst="rect">
            <a:avLst/>
          </a:prstGeom>
          <a:solidFill>
            <a:srgbClr val="7AB800"/>
          </a:solidFill>
          <a:ln w="6350">
            <a:noFill/>
            <a:miter lim="800000"/>
            <a:headEnd/>
            <a:tailEnd/>
          </a:ln>
        </p:spPr>
        <p:txBody>
          <a:bodyPr lIns="0" tIns="0" rIns="0" bIns="0" anchor="ctr"/>
          <a:lstStyle/>
          <a:p>
            <a:pPr algn="ctr" defTabSz="691286" eaLnBrk="0" hangingPunct="0"/>
            <a:endParaRPr lang="fr-FR" sz="816">
              <a:solidFill>
                <a:srgbClr val="B21107"/>
              </a:solidFill>
              <a:sym typeface="Wingdings" pitchFamily="2" charset="2"/>
            </a:endParaRPr>
          </a:p>
        </p:txBody>
      </p:sp>
      <p:sp>
        <p:nvSpPr>
          <p:cNvPr id="21" name="Rectangle 20"/>
          <p:cNvSpPr>
            <a:spLocks noChangeAspect="1" noChangeArrowheads="1"/>
          </p:cNvSpPr>
          <p:nvPr/>
        </p:nvSpPr>
        <p:spPr bwMode="auto">
          <a:xfrm>
            <a:off x="7209605" y="4445649"/>
            <a:ext cx="120647" cy="119766"/>
          </a:xfrm>
          <a:prstGeom prst="rect">
            <a:avLst/>
          </a:prstGeom>
          <a:solidFill>
            <a:srgbClr val="7AB800"/>
          </a:solidFill>
          <a:ln w="6350">
            <a:noFill/>
            <a:miter lim="800000"/>
            <a:headEnd/>
            <a:tailEnd/>
          </a:ln>
        </p:spPr>
        <p:txBody>
          <a:bodyPr lIns="0" tIns="0" rIns="0" bIns="0" anchor="ctr"/>
          <a:lstStyle/>
          <a:p>
            <a:pPr algn="ctr" defTabSz="691286" eaLnBrk="0" hangingPunct="0"/>
            <a:endParaRPr lang="fr-FR" sz="816">
              <a:solidFill>
                <a:srgbClr val="B21107"/>
              </a:solidFill>
              <a:sym typeface="Wingdings" pitchFamily="2" charset="2"/>
            </a:endParaRPr>
          </a:p>
        </p:txBody>
      </p:sp>
      <p:sp>
        <p:nvSpPr>
          <p:cNvPr id="22" name="Rectangle 21"/>
          <p:cNvSpPr>
            <a:spLocks noChangeAspect="1" noChangeArrowheads="1"/>
          </p:cNvSpPr>
          <p:nvPr/>
        </p:nvSpPr>
        <p:spPr bwMode="auto">
          <a:xfrm>
            <a:off x="7786621" y="4445649"/>
            <a:ext cx="120647" cy="119766"/>
          </a:xfrm>
          <a:prstGeom prst="rect">
            <a:avLst/>
          </a:prstGeom>
          <a:solidFill>
            <a:srgbClr val="7AB800"/>
          </a:solidFill>
          <a:ln w="6350">
            <a:noFill/>
            <a:miter lim="800000"/>
            <a:headEnd/>
            <a:tailEnd/>
          </a:ln>
        </p:spPr>
        <p:txBody>
          <a:bodyPr lIns="0" tIns="0" rIns="0" bIns="0" anchor="ctr"/>
          <a:lstStyle/>
          <a:p>
            <a:pPr algn="ctr" defTabSz="691286" eaLnBrk="0" hangingPunct="0"/>
            <a:endParaRPr lang="fr-FR" sz="816">
              <a:solidFill>
                <a:srgbClr val="B21107"/>
              </a:solidFill>
              <a:sym typeface="Wingdings" pitchFamily="2" charset="2"/>
            </a:endParaRPr>
          </a:p>
        </p:txBody>
      </p:sp>
      <p:sp>
        <p:nvSpPr>
          <p:cNvPr id="23" name="Rectangle 22"/>
          <p:cNvSpPr>
            <a:spLocks noChangeAspect="1" noChangeArrowheads="1"/>
          </p:cNvSpPr>
          <p:nvPr/>
        </p:nvSpPr>
        <p:spPr bwMode="auto">
          <a:xfrm>
            <a:off x="7195653" y="3629033"/>
            <a:ext cx="120647" cy="119766"/>
          </a:xfrm>
          <a:prstGeom prst="rect">
            <a:avLst/>
          </a:prstGeom>
          <a:solidFill>
            <a:srgbClr val="7AB800"/>
          </a:solidFill>
          <a:ln w="6350">
            <a:noFill/>
            <a:miter lim="800000"/>
            <a:headEnd/>
            <a:tailEnd/>
          </a:ln>
        </p:spPr>
        <p:txBody>
          <a:bodyPr lIns="0" tIns="0" rIns="0" bIns="0" anchor="ctr"/>
          <a:lstStyle/>
          <a:p>
            <a:pPr algn="ctr" defTabSz="691286" eaLnBrk="0" hangingPunct="0"/>
            <a:endParaRPr lang="fr-FR" sz="816">
              <a:solidFill>
                <a:srgbClr val="B21107"/>
              </a:solidFill>
              <a:sym typeface="Wingdings" pitchFamily="2" charset="2"/>
            </a:endParaRPr>
          </a:p>
        </p:txBody>
      </p:sp>
    </p:spTree>
    <p:extLst>
      <p:ext uri="{BB962C8B-B14F-4D97-AF65-F5344CB8AC3E}">
        <p14:creationId xmlns:p14="http://schemas.microsoft.com/office/powerpoint/2010/main" val="937098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578</Words>
  <Application>Microsoft Office PowerPoint</Application>
  <PresentationFormat>Grand écran</PresentationFormat>
  <Paragraphs>77</Paragraphs>
  <Slides>3</Slides>
  <Notes>2</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3</vt:i4>
      </vt:variant>
    </vt:vector>
  </HeadingPairs>
  <TitlesOfParts>
    <vt:vector size="13" baseType="lpstr">
      <vt:lpstr>Arial</vt:lpstr>
      <vt:lpstr>Calibri</vt:lpstr>
      <vt:lpstr>Calibri Light</vt:lpstr>
      <vt:lpstr>KPMG Extralight</vt:lpstr>
      <vt:lpstr>Times New Roman</vt:lpstr>
      <vt:lpstr>Univers 45 Light</vt:lpstr>
      <vt:lpstr>Univers for KPMG</vt:lpstr>
      <vt:lpstr>Univers LT Std 45 Light</vt:lpstr>
      <vt:lpstr>Wingdings</vt:lpstr>
      <vt:lpstr>Thème Office</vt:lpstr>
      <vt:lpstr>Présentation PowerPoint</vt:lpstr>
      <vt:lpstr>Présentation PowerPoint</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Yassine AZAKAK</dc:creator>
  <cp:lastModifiedBy>Yassine AZAKAK</cp:lastModifiedBy>
  <cp:revision>1</cp:revision>
  <dcterms:created xsi:type="dcterms:W3CDTF">2022-10-21T10:10:57Z</dcterms:created>
  <dcterms:modified xsi:type="dcterms:W3CDTF">2022-10-21T10:11:06Z</dcterms:modified>
</cp:coreProperties>
</file>